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64" r:id="rId2"/>
    <p:sldId id="267" r:id="rId3"/>
    <p:sldId id="269" r:id="rId4"/>
    <p:sldId id="265" r:id="rId5"/>
    <p:sldId id="266" r:id="rId6"/>
    <p:sldId id="268" r:id="rId7"/>
  </p:sldIdLst>
  <p:sldSz cx="8961438" cy="6721475"/>
  <p:notesSz cx="6797675" cy="99266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93">
          <p15:clr>
            <a:srgbClr val="A4A3A4"/>
          </p15:clr>
        </p15:guide>
        <p15:guide id="2" pos="5535">
          <p15:clr>
            <a:srgbClr val="A4A3A4"/>
          </p15:clr>
        </p15:guide>
        <p15:guide id="3" pos="119">
          <p15:clr>
            <a:srgbClr val="A4A3A4"/>
          </p15:clr>
        </p15:guide>
        <p15:guide id="4" pos="366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15" roundtripDataSignature="AMtx7mhm9BQygXBgTJ2GTFksXcKVEpy+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8" autoAdjust="0"/>
    <p:restoredTop sz="77203" autoAdjust="0"/>
  </p:normalViewPr>
  <p:slideViewPr>
    <p:cSldViewPr snapToGrid="0">
      <p:cViewPr varScale="1">
        <p:scale>
          <a:sx n="108" d="100"/>
          <a:sy n="108" d="100"/>
        </p:scale>
        <p:origin x="1440" y="114"/>
      </p:cViewPr>
      <p:guideLst>
        <p:guide orient="horz" pos="293"/>
        <p:guide pos="5535"/>
        <p:guide pos="119"/>
        <p:guide pos="36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27"/>
        <p:guide pos="214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9" Type="http://schemas.openxmlformats.org/officeDocument/2006/relationships/tableStyles" Target="tableStyle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Correlation between variables and pump indicators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1"/>
        <c:ser>
          <c:idx val="0"/>
          <c:order val="0"/>
          <c:invertIfNegative val="0"/>
          <c:dPt>
            <c:idx val="0"/>
            <c:invertIfNegative val="0"/>
            <c:bubble3D val="0"/>
            <c:spPr>
              <a:gradFill rotWithShape="1">
                <a:gsLst>
                  <a:gs pos="0">
                    <a:schemeClr val="accent6">
                      <a:shade val="47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hade val="47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shade val="47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B40-4F2C-8E33-30563699EC68}"/>
              </c:ext>
            </c:extLst>
          </c:dPt>
          <c:dPt>
            <c:idx val="1"/>
            <c:invertIfNegative val="0"/>
            <c:bubble3D val="0"/>
            <c:spPr>
              <a:gradFill rotWithShape="1">
                <a:gsLst>
                  <a:gs pos="0">
                    <a:schemeClr val="accent6">
                      <a:shade val="65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hade val="65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shade val="65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B40-4F2C-8E33-30563699EC68}"/>
              </c:ext>
            </c:extLst>
          </c:dPt>
          <c:dPt>
            <c:idx val="2"/>
            <c:invertIfNegative val="0"/>
            <c:bubble3D val="0"/>
            <c:spPr>
              <a:gradFill rotWithShape="1">
                <a:gsLst>
                  <a:gs pos="0">
                    <a:schemeClr val="accent6">
                      <a:shade val="82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hade val="82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shade val="82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B40-4F2C-8E33-30563699EC68}"/>
              </c:ext>
            </c:extLst>
          </c:dPt>
          <c:dPt>
            <c:idx val="3"/>
            <c:invertIfNegative val="0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8B40-4F2C-8E33-30563699EC68}"/>
              </c:ext>
            </c:extLst>
          </c:dPt>
          <c:dPt>
            <c:idx val="4"/>
            <c:invertIfNegative val="0"/>
            <c:bubble3D val="0"/>
            <c:spPr>
              <a:gradFill rotWithShape="1">
                <a:gsLst>
                  <a:gs pos="0">
                    <a:schemeClr val="accent6">
                      <a:tint val="83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tint val="83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tint val="83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8B40-4F2C-8E33-30563699EC68}"/>
              </c:ext>
            </c:extLst>
          </c:dPt>
          <c:dPt>
            <c:idx val="5"/>
            <c:invertIfNegative val="0"/>
            <c:bubble3D val="0"/>
            <c:spPr>
              <a:gradFill rotWithShape="1">
                <a:gsLst>
                  <a:gs pos="0">
                    <a:schemeClr val="accent6">
                      <a:tint val="65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tint val="65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tint val="65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8B40-4F2C-8E33-30563699EC68}"/>
              </c:ext>
            </c:extLst>
          </c:dPt>
          <c:dPt>
            <c:idx val="6"/>
            <c:invertIfNegative val="0"/>
            <c:bubble3D val="0"/>
            <c:spPr>
              <a:gradFill rotWithShape="1">
                <a:gsLst>
                  <a:gs pos="0">
                    <a:schemeClr val="accent6">
                      <a:tint val="4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tint val="4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tint val="4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8B40-4F2C-8E33-30563699EC68}"/>
              </c:ext>
            </c:extLst>
          </c:dPt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'correlation matrix'!$B$15:$B$21</c:f>
              <c:strCache>
                <c:ptCount val="7"/>
                <c:pt idx="0">
                  <c:v>SURJEK_FLOW_METER_1</c:v>
                </c:pt>
                <c:pt idx="1">
                  <c:v>SURJEK_PUMP_TORQUE</c:v>
                </c:pt>
                <c:pt idx="2">
                  <c:v>ROTATIONAL_PUMP_RPM</c:v>
                </c:pt>
                <c:pt idx="3">
                  <c:v>SURJEK_FLOW_METER_2</c:v>
                </c:pt>
                <c:pt idx="4">
                  <c:v>MAXIMUM_DAILY_PUMP_TORQUE</c:v>
                </c:pt>
                <c:pt idx="5">
                  <c:v>SURJEK_ESTIMATED_EFFICIENCY</c:v>
                </c:pt>
                <c:pt idx="6">
                  <c:v>SURJEK_TUBE_PRESSURE</c:v>
                </c:pt>
              </c:strCache>
            </c:strRef>
          </c:cat>
          <c:val>
            <c:numRef>
              <c:f>'correlation matrix'!$C$15:$C$21</c:f>
              <c:numCache>
                <c:formatCode>General</c:formatCode>
                <c:ptCount val="7"/>
                <c:pt idx="0">
                  <c:v>0.49410400368353197</c:v>
                </c:pt>
                <c:pt idx="1">
                  <c:v>0.45276053569638247</c:v>
                </c:pt>
                <c:pt idx="2">
                  <c:v>0.41738409973182589</c:v>
                </c:pt>
                <c:pt idx="3">
                  <c:v>0.32673980634397926</c:v>
                </c:pt>
                <c:pt idx="4">
                  <c:v>0.10746679275604611</c:v>
                </c:pt>
                <c:pt idx="5">
                  <c:v>2.7142782409621483E-2</c:v>
                </c:pt>
                <c:pt idx="6">
                  <c:v>9.9664599721438138E-3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B40-4F2C-8E33-30563699EC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3"/>
        <c:overlap val="-20"/>
        <c:axId val="2021081200"/>
        <c:axId val="2020450240"/>
      </c:barChart>
      <c:catAx>
        <c:axId val="202108120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0450240"/>
        <c:crosses val="autoZero"/>
        <c:auto val="1"/>
        <c:lblAlgn val="ctr"/>
        <c:lblOffset val="100"/>
        <c:noMultiLvlLbl val="0"/>
      </c:catAx>
      <c:valAx>
        <c:axId val="2020450240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Correlation strength(0=weak, 1= strong)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1081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02C46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051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▫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90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sldNum" idx="12"/>
          </p:nvPr>
        </p:nvSpPr>
        <p:spPr>
          <a:xfrm>
            <a:off x="6140848" y="9545294"/>
            <a:ext cx="191168" cy="18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;n"/>
          <p:cNvSpPr txBox="1">
            <a:spLocks noGrp="1"/>
          </p:cNvSpPr>
          <p:nvPr>
            <p:ph type="ftr" idx="11"/>
          </p:nvPr>
        </p:nvSpPr>
        <p:spPr>
          <a:xfrm>
            <a:off x="6331953" y="110938"/>
            <a:ext cx="65" cy="122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472065" y="5333978"/>
            <a:ext cx="5859954" cy="245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 txBox="1">
            <a:spLocks noGrp="1"/>
          </p:cNvSpPr>
          <p:nvPr>
            <p:ph type="sldNum" idx="12"/>
          </p:nvPr>
        </p:nvSpPr>
        <p:spPr>
          <a:xfrm>
            <a:off x="6245419" y="9545294"/>
            <a:ext cx="86598" cy="18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6221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" name="Google Shape;46;p2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" name="Google Shape;47;p2:notes"/>
          <p:cNvSpPr txBox="1">
            <a:spLocks noGrp="1"/>
          </p:cNvSpPr>
          <p:nvPr>
            <p:ph type="sldNum" idx="12"/>
          </p:nvPr>
        </p:nvSpPr>
        <p:spPr>
          <a:xfrm>
            <a:off x="6247057" y="9546304"/>
            <a:ext cx="84959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75687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" name="Google Shape;46;p2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" name="Google Shape;47;p2:notes"/>
          <p:cNvSpPr txBox="1">
            <a:spLocks noGrp="1"/>
          </p:cNvSpPr>
          <p:nvPr>
            <p:ph type="sldNum" idx="12"/>
          </p:nvPr>
        </p:nvSpPr>
        <p:spPr>
          <a:xfrm>
            <a:off x="6247057" y="9546304"/>
            <a:ext cx="84959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73659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" name="Google Shape;46;p2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" name="Google Shape;47;p2:notes"/>
          <p:cNvSpPr txBox="1">
            <a:spLocks noGrp="1"/>
          </p:cNvSpPr>
          <p:nvPr>
            <p:ph type="sldNum" idx="12"/>
          </p:nvPr>
        </p:nvSpPr>
        <p:spPr>
          <a:xfrm>
            <a:off x="6247057" y="9546304"/>
            <a:ext cx="84959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9886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" name="Google Shape;46;p2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" name="Google Shape;47;p2:notes"/>
          <p:cNvSpPr txBox="1">
            <a:spLocks noGrp="1"/>
          </p:cNvSpPr>
          <p:nvPr>
            <p:ph type="sldNum" idx="12"/>
          </p:nvPr>
        </p:nvSpPr>
        <p:spPr>
          <a:xfrm>
            <a:off x="6247057" y="9546304"/>
            <a:ext cx="84959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8284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0"/>
          <p:cNvSpPr/>
          <p:nvPr/>
        </p:nvSpPr>
        <p:spPr>
          <a:xfrm>
            <a:off x="0" y="4630993"/>
            <a:ext cx="8961438" cy="209048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" name="Google Shape;15;p10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6" r:id="rId3" imgW="1587" imgH="1587" progId="TCLayout.ActiveDocument.1">
                  <p:embed/>
                </p:oleObj>
              </mc:Choice>
              <mc:Fallback>
                <p:oleObj r:id="rId3" imgW="1587" imgH="1587" progId="TCLayout.ActiveDocument.1">
                  <p:embed/>
                  <p:pic>
                    <p:nvPicPr>
                      <p:cNvPr id="15" name="Google Shape;15;p10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233363" y="3475212"/>
            <a:ext cx="736889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233363" y="4761441"/>
            <a:ext cx="736889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"/>
              <a:buChar char="▪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60"/>
              <a:buChar char="–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60"/>
              <a:buChar char="▫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9pPr>
          </a:lstStyle>
          <a:p>
            <a:endParaRPr/>
          </a:p>
        </p:txBody>
      </p:sp>
      <p:sp>
        <p:nvSpPr>
          <p:cNvPr id="18" name="Google Shape;18;p10"/>
          <p:cNvSpPr/>
          <p:nvPr/>
        </p:nvSpPr>
        <p:spPr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10" descr="https://lh4.googleusercontent.com/Mo5xEJ40kcGhKGf19rqfoefwMDgEDGstwv3C0JMs_Y1J7HXWuY8KuHjIz12F4qpz39l8989Nh5t9fTPG58GPBPEtE9L9dY0nOi1oyFoNENbnqmS8eFn9dFoas4bIwH5xdPoSfddu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77666" y="0"/>
            <a:ext cx="2483772" cy="794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Google Shape;21;p11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0" r:id="rId3" imgW="1587" imgH="1587" progId="TCLayout.ActiveDocument.1">
                  <p:embed/>
                </p:oleObj>
              </mc:Choice>
              <mc:Fallback>
                <p:oleObj r:id="rId3" imgW="1587" imgH="1587" progId="TCLayout.ActiveDocument.1">
                  <p:embed/>
                  <p:pic>
                    <p:nvPicPr>
                      <p:cNvPr id="21" name="Google Shape;21;p11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3" name="Google Shape;23;p11"/>
          <p:cNvCxnSpPr/>
          <p:nvPr/>
        </p:nvCxnSpPr>
        <p:spPr>
          <a:xfrm>
            <a:off x="88960" y="887678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1.bin"/><Relationship Id="rId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Google Shape;8;p9"/>
          <p:cNvGraphicFramePr/>
          <p:nvPr/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r:id="rId5" imgW="158750" imgH="158750" progId="TCLayout.ActiveDocument.1">
                  <p:embed/>
                </p:oleObj>
              </mc:Choice>
              <mc:Fallback>
                <p:oleObj r:id="rId5" imgW="158750" imgH="158750" progId="TCLayout.ActiveDocument.1">
                  <p:embed/>
                  <p:pic>
                    <p:nvPicPr>
                      <p:cNvPr id="8" name="Google Shape;8;p9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/>
                      <a:stretch/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Google Shape;9;p9"/>
          <p:cNvSpPr/>
          <p:nvPr/>
        </p:nvSpPr>
        <p:spPr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9"/>
          <p:cNvSpPr txBox="1">
            <a:spLocks noGrp="1"/>
          </p:cNvSpPr>
          <p:nvPr>
            <p:ph type="body" idx="1"/>
          </p:nvPr>
        </p:nvSpPr>
        <p:spPr>
          <a:xfrm>
            <a:off x="2296318" y="2519678"/>
            <a:ext cx="4302125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051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051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▫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90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90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90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90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90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/>
          <p:nvPr/>
        </p:nvSpPr>
        <p:spPr>
          <a:xfrm>
            <a:off x="8632894" y="6485048"/>
            <a:ext cx="15709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png"/><Relationship Id="rId4" Type="http://schemas.openxmlformats.org/officeDocument/2006/relationships/oleObject" Target="../embeddings/oleObject4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chart" Target="../charts/chart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>
            <a:spLocks noGrp="1"/>
          </p:cNvSpPr>
          <p:nvPr>
            <p:ph type="ctrTitle"/>
          </p:nvPr>
        </p:nvSpPr>
        <p:spPr>
          <a:xfrm>
            <a:off x="233364" y="3475206"/>
            <a:ext cx="7368890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Southern Water Corp – Technical Presentation</a:t>
            </a:r>
            <a:endParaRPr dirty="0"/>
          </a:p>
        </p:txBody>
      </p:sp>
      <p:sp>
        <p:nvSpPr>
          <p:cNvPr id="42" name="Google Shape;42;p1"/>
          <p:cNvSpPr txBox="1"/>
          <p:nvPr/>
        </p:nvSpPr>
        <p:spPr>
          <a:xfrm>
            <a:off x="233364" y="5082685"/>
            <a:ext cx="4935537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Date: 07-25-2020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"/>
          <p:cNvSpPr txBox="1"/>
          <p:nvPr/>
        </p:nvSpPr>
        <p:spPr>
          <a:xfrm>
            <a:off x="233363" y="5390533"/>
            <a:ext cx="4935537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Presenter: Xiangning Bu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8208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" name="Google Shape;50;p2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2" r:id="rId4" imgW="1587" imgH="1587" progId="TCLayout.ActiveDocument.1">
                  <p:embed/>
                </p:oleObj>
              </mc:Choice>
              <mc:Fallback>
                <p:oleObj r:id="rId4" imgW="1587" imgH="1587" progId="TCLayout.ActiveDocument.1">
                  <p:embed/>
                  <p:pic>
                    <p:nvPicPr>
                      <p:cNvPr id="50" name="Google Shape;50;p2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30924D3C-4D44-42FA-B6AD-5A07CAA34892}"/>
              </a:ext>
            </a:extLst>
          </p:cNvPr>
          <p:cNvSpPr/>
          <p:nvPr/>
        </p:nvSpPr>
        <p:spPr>
          <a:xfrm>
            <a:off x="974506" y="1285003"/>
            <a:ext cx="3403600" cy="15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Increase water production leading to instability of desalination plants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566150-64BF-4AE4-8857-5AA2306CD49D}"/>
              </a:ext>
            </a:extLst>
          </p:cNvPr>
          <p:cNvSpPr/>
          <p:nvPr/>
        </p:nvSpPr>
        <p:spPr>
          <a:xfrm>
            <a:off x="4378106" y="1285003"/>
            <a:ext cx="3403600" cy="152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Due to the high demand, particular signatures around a number of pumps indicative of system failure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255043-D05C-4B8D-9AA9-48B803DD3D1F}"/>
              </a:ext>
            </a:extLst>
          </p:cNvPr>
          <p:cNvSpPr/>
          <p:nvPr/>
        </p:nvSpPr>
        <p:spPr>
          <a:xfrm>
            <a:off x="974506" y="2992737"/>
            <a:ext cx="3403600" cy="15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With incoming of the maintenance, water  production is expected to decrease 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3A4C5D-6EF9-4C9E-8CD2-D0AA95E80EDD}"/>
              </a:ext>
            </a:extLst>
          </p:cNvPr>
          <p:cNvSpPr/>
          <p:nvPr/>
        </p:nvSpPr>
        <p:spPr>
          <a:xfrm>
            <a:off x="4378106" y="2992737"/>
            <a:ext cx="3403600" cy="152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The maintenance event reduced water production by 1968 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E919FB-D1C8-4054-A249-257E40099CDB}"/>
              </a:ext>
            </a:extLst>
          </p:cNvPr>
          <p:cNvSpPr/>
          <p:nvPr/>
        </p:nvSpPr>
        <p:spPr>
          <a:xfrm>
            <a:off x="958887" y="4838629"/>
            <a:ext cx="3403600" cy="15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Maintenance events and less water production place pressure on profit margins 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D598335-AC80-4560-AB85-9DDDD5EB0196}"/>
              </a:ext>
            </a:extLst>
          </p:cNvPr>
          <p:cNvSpPr/>
          <p:nvPr/>
        </p:nvSpPr>
        <p:spPr>
          <a:xfrm>
            <a:off x="4378106" y="4838629"/>
            <a:ext cx="3403600" cy="152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With elevated COGS and operation expenses, causing a $38.0 production cost($/ML) increase for the 2014-2015 period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BC958-EDB2-464E-84C0-A3F6404F9558}"/>
              </a:ext>
            </a:extLst>
          </p:cNvPr>
          <p:cNvSpPr/>
          <p:nvPr/>
        </p:nvSpPr>
        <p:spPr>
          <a:xfrm>
            <a:off x="213104" y="214720"/>
            <a:ext cx="85352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Rising in cost-to-produce caused by higher water demand and maintenance events have placed upward pressure on SW profit margins requiring either increase production or proactive maintenance strategies </a:t>
            </a:r>
          </a:p>
        </p:txBody>
      </p:sp>
    </p:spTree>
    <p:extLst>
      <p:ext uri="{BB962C8B-B14F-4D97-AF65-F5344CB8AC3E}">
        <p14:creationId xmlns:p14="http://schemas.microsoft.com/office/powerpoint/2010/main" val="3811199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09888B0-BA8E-486A-BCC1-2089533AA859}"/>
              </a:ext>
            </a:extLst>
          </p:cNvPr>
          <p:cNvSpPr/>
          <p:nvPr/>
        </p:nvSpPr>
        <p:spPr>
          <a:xfrm>
            <a:off x="788075" y="1196226"/>
            <a:ext cx="3403600" cy="15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Identify  a particular or sequence of variables that correlated to pump failure.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317E40-56C6-42FE-9D21-F02E8BB27331}"/>
              </a:ext>
            </a:extLst>
          </p:cNvPr>
          <p:cNvSpPr/>
          <p:nvPr/>
        </p:nvSpPr>
        <p:spPr>
          <a:xfrm>
            <a:off x="4191675" y="1196226"/>
            <a:ext cx="3403600" cy="152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Analysis of the data from one unit and looking for correlations between abnormal indicators and  pump </a:t>
            </a:r>
            <a:r>
              <a:rPr lang="en-US" dirty="0" err="1">
                <a:solidFill>
                  <a:schemeClr val="tx1"/>
                </a:solidFill>
              </a:rPr>
              <a:t>failiure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15505D-C86D-48FE-A1B2-755C144D7FEE}"/>
              </a:ext>
            </a:extLst>
          </p:cNvPr>
          <p:cNvSpPr/>
          <p:nvPr/>
        </p:nvSpPr>
        <p:spPr>
          <a:xfrm>
            <a:off x="788075" y="2903960"/>
            <a:ext cx="3403600" cy="15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Build up an equation to represent the correlations between variables and pump failure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0EA959-9B65-4D97-92D0-32DB870440BA}"/>
              </a:ext>
            </a:extLst>
          </p:cNvPr>
          <p:cNvSpPr/>
          <p:nvPr/>
        </p:nvSpPr>
        <p:spPr>
          <a:xfrm>
            <a:off x="4191675" y="2903960"/>
            <a:ext cx="3403600" cy="152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Model the failure for one pump and scale this our for all pumps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8308BD-779E-4347-96A7-5F51871A4AEA}"/>
              </a:ext>
            </a:extLst>
          </p:cNvPr>
          <p:cNvSpPr/>
          <p:nvPr/>
        </p:nvSpPr>
        <p:spPr>
          <a:xfrm>
            <a:off x="213104" y="250450"/>
            <a:ext cx="85352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Instability of desalination plants could be alleviated through the proactive identification of pump failure. </a:t>
            </a:r>
          </a:p>
        </p:txBody>
      </p:sp>
    </p:spTree>
    <p:extLst>
      <p:ext uri="{BB962C8B-B14F-4D97-AF65-F5344CB8AC3E}">
        <p14:creationId xmlns:p14="http://schemas.microsoft.com/office/powerpoint/2010/main" val="2111262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" name="Google Shape;50;p2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6" r:id="rId4" imgW="1587" imgH="1587" progId="TCLayout.ActiveDocument.1">
                  <p:embed/>
                </p:oleObj>
              </mc:Choice>
              <mc:Fallback>
                <p:oleObj r:id="rId4" imgW="1587" imgH="1587" progId="TCLayout.ActiveDocument.1">
                  <p:embed/>
                  <p:pic>
                    <p:nvPicPr>
                      <p:cNvPr id="50" name="Google Shape;50;p2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E2EEC12-DFE7-4347-829D-CA118C7F83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6302" y="1037690"/>
            <a:ext cx="8408831" cy="32083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DF618A7-5E33-445B-A1ED-C6BE0A3CF79E}"/>
              </a:ext>
            </a:extLst>
          </p:cNvPr>
          <p:cNvSpPr/>
          <p:nvPr/>
        </p:nvSpPr>
        <p:spPr>
          <a:xfrm>
            <a:off x="138151" y="4733364"/>
            <a:ext cx="868513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Regression variables: During the Failure Window (i.e. Failure Mode = 1 the Pump Torque, </a:t>
            </a:r>
            <a:r>
              <a:rPr lang="en-US" dirty="0" err="1"/>
              <a:t>Surjek</a:t>
            </a:r>
            <a:r>
              <a:rPr lang="en-US" dirty="0"/>
              <a:t> Flow Meter 2 and Maximum Daily Pump Torque seem to 'move' in tandem with the Pump Failure. To a lesser extent, Pump RPM is also seen to peak up slightly in relation to the Failure Event.</a:t>
            </a:r>
          </a:p>
          <a:p>
            <a:endParaRPr lang="en-US" dirty="0"/>
          </a:p>
          <a:p>
            <a:r>
              <a:rPr lang="en-US" dirty="0"/>
              <a:t>Failure Behavior: the Pump Torque, </a:t>
            </a:r>
            <a:r>
              <a:rPr lang="en-US" dirty="0" err="1"/>
              <a:t>Surjek</a:t>
            </a:r>
            <a:r>
              <a:rPr lang="en-US" dirty="0"/>
              <a:t> Flow Meter 2 and Maximum Daily Pump Torque dramatically increased when the failure mode is 1.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D5D195-802D-4E2D-85EC-90550A513732}"/>
              </a:ext>
            </a:extLst>
          </p:cNvPr>
          <p:cNvSpPr txBox="1"/>
          <p:nvPr/>
        </p:nvSpPr>
        <p:spPr>
          <a:xfrm>
            <a:off x="138151" y="55383"/>
            <a:ext cx="8408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Through utilization of descriptive and inferential statistics, several key variables strongly correlated with the pump failure, enabling development of a multivariate equation capable of proactively identifying abnormal pump behavior.   </a:t>
            </a:r>
          </a:p>
        </p:txBody>
      </p:sp>
    </p:spTree>
    <p:extLst>
      <p:ext uri="{BB962C8B-B14F-4D97-AF65-F5344CB8AC3E}">
        <p14:creationId xmlns:p14="http://schemas.microsoft.com/office/powerpoint/2010/main" val="1868484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" name="Google Shape;50;p2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3" r:id="rId4" imgW="1587" imgH="1587" progId="TCLayout.ActiveDocument.1">
                  <p:embed/>
                </p:oleObj>
              </mc:Choice>
              <mc:Fallback>
                <p:oleObj r:id="rId4" imgW="1587" imgH="1587" progId="TCLayout.ActiveDocument.1">
                  <p:embed/>
                  <p:pic>
                    <p:nvPicPr>
                      <p:cNvPr id="50" name="Google Shape;50;p2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2F14E2E-FB87-440B-A124-FFF27FCD15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705" y="1395354"/>
            <a:ext cx="4158476" cy="4386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9BE0AA-8BC7-4DF6-844E-EA20507269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80719" y="1395354"/>
            <a:ext cx="4408180" cy="438687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FF6779-80C2-4BA9-AA7D-EA59BB4131DE}"/>
              </a:ext>
            </a:extLst>
          </p:cNvPr>
          <p:cNvSpPr txBox="1"/>
          <p:nvPr/>
        </p:nvSpPr>
        <p:spPr>
          <a:xfrm>
            <a:off x="149341" y="122273"/>
            <a:ext cx="83775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Splitting the data into two respective sets, indicating normal behavior and abnormal behavior, yielded 5 particular signatures (Surjek_Flow_Meter1, Surjek_Flow_Meter2, </a:t>
            </a:r>
            <a:r>
              <a:rPr lang="en-US" dirty="0" err="1"/>
              <a:t>Rotational_Pump_RPM</a:t>
            </a:r>
            <a:r>
              <a:rPr lang="en-US" dirty="0"/>
              <a:t>, </a:t>
            </a:r>
            <a:r>
              <a:rPr lang="en-US" dirty="0" err="1"/>
              <a:t>Surjek_pump_Torque</a:t>
            </a:r>
            <a:r>
              <a:rPr lang="en-US" dirty="0"/>
              <a:t>, </a:t>
            </a:r>
            <a:r>
              <a:rPr lang="en-US" dirty="0" err="1"/>
              <a:t>Maximum_Daily_Pump_Torque</a:t>
            </a:r>
            <a:r>
              <a:rPr lang="en-US" dirty="0"/>
              <a:t>  ) are  closely with pump failure.</a:t>
            </a:r>
          </a:p>
        </p:txBody>
      </p:sp>
    </p:spTree>
    <p:extLst>
      <p:ext uri="{BB962C8B-B14F-4D97-AF65-F5344CB8AC3E}">
        <p14:creationId xmlns:p14="http://schemas.microsoft.com/office/powerpoint/2010/main" val="1249287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" name="Google Shape;50;p2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6" r:id="rId4" imgW="1587" imgH="1587" progId="TCLayout.ActiveDocument.1">
                  <p:embed/>
                </p:oleObj>
              </mc:Choice>
              <mc:Fallback>
                <p:oleObj r:id="rId4" imgW="1587" imgH="1587" progId="TCLayout.ActiveDocument.1">
                  <p:embed/>
                  <p:pic>
                    <p:nvPicPr>
                      <p:cNvPr id="50" name="Google Shape;50;p2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2903367-AE09-4D79-894B-A9A04427AE4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4338"/>
          <a:stretch/>
        </p:blipFill>
        <p:spPr>
          <a:xfrm>
            <a:off x="-15979" y="3767089"/>
            <a:ext cx="8780930" cy="28147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FE877-251F-4D23-B396-BCFA2D0337C2}"/>
              </a:ext>
            </a:extLst>
          </p:cNvPr>
          <p:cNvSpPr txBox="1"/>
          <p:nvPr/>
        </p:nvSpPr>
        <p:spPr>
          <a:xfrm>
            <a:off x="196484" y="189131"/>
            <a:ext cx="7922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the values from correlation analysis, to build the regressive equation  that enabled us to create a unique failure signature for an individual  pump.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7118CD-4350-4009-A43E-83EE4C372FB4}"/>
              </a:ext>
            </a:extLst>
          </p:cNvPr>
          <p:cNvSpPr/>
          <p:nvPr/>
        </p:nvSpPr>
        <p:spPr>
          <a:xfrm>
            <a:off x="3627791" y="4312611"/>
            <a:ext cx="1705855" cy="57630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Pre-Failure signature may indicate failures operators may have missed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D829A2F-4A50-4641-8877-862A753B067A}"/>
              </a:ext>
            </a:extLst>
          </p:cNvPr>
          <p:cNvSpPr/>
          <p:nvPr/>
        </p:nvSpPr>
        <p:spPr>
          <a:xfrm>
            <a:off x="2312542" y="5495952"/>
            <a:ext cx="753387" cy="95282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04B4F21-19D1-4F5D-AFB9-F87F33582A90}"/>
              </a:ext>
            </a:extLst>
          </p:cNvPr>
          <p:cNvSpPr/>
          <p:nvPr/>
        </p:nvSpPr>
        <p:spPr>
          <a:xfrm>
            <a:off x="6476008" y="4312610"/>
            <a:ext cx="753387" cy="2067005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C7C87B2-4CA9-4380-B1C6-5525FEE8E7F5}"/>
              </a:ext>
            </a:extLst>
          </p:cNvPr>
          <p:cNvSpPr/>
          <p:nvPr/>
        </p:nvSpPr>
        <p:spPr>
          <a:xfrm>
            <a:off x="2727832" y="4566184"/>
            <a:ext cx="814507" cy="883664"/>
          </a:xfrm>
          <a:custGeom>
            <a:avLst/>
            <a:gdLst>
              <a:gd name="connsiteX0" fmla="*/ 814507 w 814507"/>
              <a:gd name="connsiteY0" fmla="*/ 7684 h 883664"/>
              <a:gd name="connsiteX1" fmla="*/ 0 w 814507"/>
              <a:gd name="connsiteY1" fmla="*/ 0 h 883664"/>
              <a:gd name="connsiteX2" fmla="*/ 7684 w 814507"/>
              <a:gd name="connsiteY2" fmla="*/ 883664 h 883664"/>
              <a:gd name="connsiteX3" fmla="*/ 7684 w 814507"/>
              <a:gd name="connsiteY3" fmla="*/ 883664 h 883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4507" h="883664">
                <a:moveTo>
                  <a:pt x="814507" y="7684"/>
                </a:moveTo>
                <a:lnTo>
                  <a:pt x="0" y="0"/>
                </a:lnTo>
                <a:cubicBezTo>
                  <a:pt x="2561" y="294555"/>
                  <a:pt x="5123" y="589109"/>
                  <a:pt x="7684" y="883664"/>
                </a:cubicBezTo>
                <a:lnTo>
                  <a:pt x="7684" y="883664"/>
                </a:lnTo>
              </a:path>
            </a:pathLst>
          </a:cu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54F9209-7D8D-468C-AC8D-717A5F025284}"/>
              </a:ext>
            </a:extLst>
          </p:cNvPr>
          <p:cNvSpPr/>
          <p:nvPr/>
        </p:nvSpPr>
        <p:spPr>
          <a:xfrm>
            <a:off x="5419098" y="4566184"/>
            <a:ext cx="892982" cy="45719"/>
          </a:xfrm>
          <a:custGeom>
            <a:avLst/>
            <a:gdLst>
              <a:gd name="connsiteX0" fmla="*/ 814507 w 814507"/>
              <a:gd name="connsiteY0" fmla="*/ 7684 h 883664"/>
              <a:gd name="connsiteX1" fmla="*/ 0 w 814507"/>
              <a:gd name="connsiteY1" fmla="*/ 0 h 883664"/>
              <a:gd name="connsiteX2" fmla="*/ 7684 w 814507"/>
              <a:gd name="connsiteY2" fmla="*/ 883664 h 883664"/>
              <a:gd name="connsiteX3" fmla="*/ 7684 w 814507"/>
              <a:gd name="connsiteY3" fmla="*/ 883664 h 883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4507" h="883664">
                <a:moveTo>
                  <a:pt x="814507" y="7684"/>
                </a:moveTo>
                <a:lnTo>
                  <a:pt x="0" y="0"/>
                </a:lnTo>
                <a:cubicBezTo>
                  <a:pt x="2561" y="294555"/>
                  <a:pt x="5123" y="589109"/>
                  <a:pt x="7684" y="883664"/>
                </a:cubicBezTo>
                <a:lnTo>
                  <a:pt x="7684" y="883664"/>
                </a:lnTo>
              </a:path>
            </a:pathLst>
          </a:cu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73DF5313-CF50-435D-B092-26C7A3C09F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6358858"/>
              </p:ext>
            </p:extLst>
          </p:nvPr>
        </p:nvGraphicFramePr>
        <p:xfrm>
          <a:off x="424706" y="971077"/>
          <a:ext cx="5802728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8C53C8E-A4EE-48BB-814F-52FC5CD1D064}"/>
              </a:ext>
            </a:extLst>
          </p:cNvPr>
          <p:cNvSpPr txBox="1"/>
          <p:nvPr/>
        </p:nvSpPr>
        <p:spPr>
          <a:xfrm>
            <a:off x="6231105" y="2215721"/>
            <a:ext cx="2690476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Expanding on initial insights, this further reinforced with Pearson correlation highlighting Surjek_Flow_Meter1, Surjek_Flow_Meter2, </a:t>
            </a:r>
            <a:r>
              <a:rPr lang="en-US" sz="1000" dirty="0" err="1"/>
              <a:t>Rotational_Pump_RPM</a:t>
            </a:r>
            <a:r>
              <a:rPr lang="en-US" sz="1000" dirty="0"/>
              <a:t>, </a:t>
            </a:r>
            <a:r>
              <a:rPr lang="en-US" sz="1000" dirty="0" err="1"/>
              <a:t>Surjek_pump_Torque</a:t>
            </a:r>
            <a:r>
              <a:rPr lang="en-US" sz="1000" dirty="0"/>
              <a:t> are correlated with pump failure.  </a:t>
            </a:r>
          </a:p>
          <a:p>
            <a:endParaRPr lang="en-US" sz="1000" dirty="0"/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51572940"/>
      </p:ext>
    </p:extLst>
  </p:cSld>
  <p:clrMapOvr>
    <a:masterClrMapping/>
  </p:clrMapOvr>
</p:sld>
</file>

<file path=ppt/theme/theme1.xml><?xml version="1.0" encoding="utf-8"?>
<a:theme xmlns:a="http://schemas.openxmlformats.org/drawingml/2006/main" name="Synergy_CF_YNR002">
  <a:themeElements>
    <a:clrScheme name="Current">
      <a:dk1>
        <a:srgbClr val="002C46"/>
      </a:dk1>
      <a:lt1>
        <a:srgbClr val="FFFFFF"/>
      </a:lt1>
      <a:dk2>
        <a:srgbClr val="FBC14E"/>
      </a:dk2>
      <a:lt2>
        <a:srgbClr val="879C16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FFFFF"/>
      </a:accent1>
      <a:accent2>
        <a:srgbClr val="D0D0D0"/>
      </a:accent2>
      <a:accent3>
        <a:srgbClr val="FFFFFF"/>
      </a:accent3>
      <a:accent4>
        <a:srgbClr val="000000"/>
      </a:accent4>
      <a:accent5>
        <a:srgbClr val="FFFFFF"/>
      </a:accent5>
      <a:accent6>
        <a:srgbClr val="BCBCBC"/>
      </a:accent6>
      <a:hlink>
        <a:srgbClr val="90909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3187</TotalTime>
  <Words>466</Words>
  <Application>Microsoft Office PowerPoint</Application>
  <PresentationFormat>Custom</PresentationFormat>
  <Paragraphs>32</Paragraphs>
  <Slides>6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Synergy_CF_YNR002</vt:lpstr>
      <vt:lpstr>TCLayout.ActiveDocument.1</vt:lpstr>
      <vt:lpstr>Southern Water Corp – Technical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Southern Water Corp – Executive Presentation</dc:title>
  <dc:creator>Chris Hui</dc:creator>
  <cp:lastModifiedBy>Windows User</cp:lastModifiedBy>
  <cp:revision>52</cp:revision>
  <dcterms:created xsi:type="dcterms:W3CDTF">2015-09-14T11:37:31Z</dcterms:created>
  <dcterms:modified xsi:type="dcterms:W3CDTF">2021-01-14T02:36:04Z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le">
    <vt:lpwstr>Title</vt:lpwstr>
  </property>
  <property fmtid="{D5CDD505-2E9C-101B-9397-08002B2CF9AE}" pid="3" name="Final">
    <vt:bool>false</vt:bool>
  </property>
  <property fmtid="{D5CDD505-2E9C-101B-9397-08002B2CF9AE}" pid="4" name="Event">
    <vt:lpwstr/>
  </property>
  <property fmtid="{D5CDD505-2E9C-101B-9397-08002B2CF9AE}" pid="5" name="Delivery Date">
    <vt:lpwstr>Date</vt:lpwstr>
  </property>
  <property fmtid="{D5CDD505-2E9C-101B-9397-08002B2CF9AE}" pid="6" name="Office2010EditCount">
    <vt:lpwstr>1</vt:lpwstr>
  </property>
  <property fmtid="{D5CDD505-2E9C-101B-9397-08002B2CF9AE}" pid="7" name="Office2003EditCount">
    <vt:lpwstr>0</vt:lpwstr>
  </property>
  <property fmtid="{D5CDD505-2E9C-101B-9397-08002B2CF9AE}" pid="8" name="LastEditedOfficeVersion">
    <vt:lpwstr>Office2010</vt:lpwstr>
  </property>
  <property fmtid="{D5CDD505-2E9C-101B-9397-08002B2CF9AE}" pid="9" name="Office2010WasSaved">
    <vt:lpwstr>1</vt:lpwstr>
  </property>
  <property fmtid="{D5CDD505-2E9C-101B-9397-08002B2CF9AE}" pid="10" name="DocID">
    <vt:lpwstr>Doc ID</vt:lpwstr>
  </property>
  <property fmtid="{D5CDD505-2E9C-101B-9397-08002B2CF9AE}" pid="11" name="MSIP_Label_97c7b3fc-4128-41ae-86b4-e4b1b1ae5e15_Enabled">
    <vt:lpwstr>True</vt:lpwstr>
  </property>
  <property fmtid="{D5CDD505-2E9C-101B-9397-08002B2CF9AE}" pid="12" name="MSIP_Label_97c7b3fc-4128-41ae-86b4-e4b1b1ae5e15_SiteId">
    <vt:lpwstr>97160e56-eb00-44fe-b31d-0d6d351c636d</vt:lpwstr>
  </property>
  <property fmtid="{D5CDD505-2E9C-101B-9397-08002B2CF9AE}" pid="13" name="MSIP_Label_97c7b3fc-4128-41ae-86b4-e4b1b1ae5e15_Owner">
    <vt:lpwstr>Chris.Hui@origin.com.au</vt:lpwstr>
  </property>
  <property fmtid="{D5CDD505-2E9C-101B-9397-08002B2CF9AE}" pid="14" name="MSIP_Label_97c7b3fc-4128-41ae-86b4-e4b1b1ae5e15_SetDate">
    <vt:lpwstr>2019-06-30T23:39:24.8162734Z</vt:lpwstr>
  </property>
  <property fmtid="{D5CDD505-2E9C-101B-9397-08002B2CF9AE}" pid="15" name="MSIP_Label_97c7b3fc-4128-41ae-86b4-e4b1b1ae5e15_Name">
    <vt:lpwstr>General</vt:lpwstr>
  </property>
  <property fmtid="{D5CDD505-2E9C-101B-9397-08002B2CF9AE}" pid="16" name="MSIP_Label_97c7b3fc-4128-41ae-86b4-e4b1b1ae5e15_Application">
    <vt:lpwstr>Microsoft Azure Information Protection</vt:lpwstr>
  </property>
  <property fmtid="{D5CDD505-2E9C-101B-9397-08002B2CF9AE}" pid="17" name="MSIP_Label_97c7b3fc-4128-41ae-86b4-e4b1b1ae5e15_ActionId">
    <vt:lpwstr>d3fbac77-f25a-4694-bf90-8d76f690b9b8</vt:lpwstr>
  </property>
  <property fmtid="{D5CDD505-2E9C-101B-9397-08002B2CF9AE}" pid="18" name="MSIP_Label_97c7b3fc-4128-41ae-86b4-e4b1b1ae5e15_Extended_MSFT_Method">
    <vt:lpwstr>Automatic</vt:lpwstr>
  </property>
  <property fmtid="{D5CDD505-2E9C-101B-9397-08002B2CF9AE}" pid="19" name="Sensitivity">
    <vt:lpwstr>General</vt:lpwstr>
  </property>
</Properties>
</file>